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 snapToObjects="1">
      <p:cViewPr>
        <p:scale>
          <a:sx n="75" d="100"/>
          <a:sy n="75" d="100"/>
        </p:scale>
        <p:origin x="3614" y="12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8CC7E-30FD-4E44-AA13-E9659E95ECD9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8408-3F1B-994A-9A76-3572FFF65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78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8CC7E-30FD-4E44-AA13-E9659E95ECD9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8408-3F1B-994A-9A76-3572FFF65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775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8CC7E-30FD-4E44-AA13-E9659E95ECD9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8408-3F1B-994A-9A76-3572FFF65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975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8CC7E-30FD-4E44-AA13-E9659E95ECD9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8408-3F1B-994A-9A76-3572FFF65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972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8CC7E-30FD-4E44-AA13-E9659E95ECD9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8408-3F1B-994A-9A76-3572FFF65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102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8CC7E-30FD-4E44-AA13-E9659E95ECD9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8408-3F1B-994A-9A76-3572FFF65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602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8CC7E-30FD-4E44-AA13-E9659E95ECD9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8408-3F1B-994A-9A76-3572FFF65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556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8CC7E-30FD-4E44-AA13-E9659E95ECD9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8408-3F1B-994A-9A76-3572FFF65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200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8CC7E-30FD-4E44-AA13-E9659E95ECD9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8408-3F1B-994A-9A76-3572FFF65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857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8CC7E-30FD-4E44-AA13-E9659E95ECD9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8408-3F1B-994A-9A76-3572FFF65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825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8CC7E-30FD-4E44-AA13-E9659E95ECD9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38408-3F1B-994A-9A76-3572FFF65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176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E8CC7E-30FD-4E44-AA13-E9659E95ECD9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B38408-3F1B-994A-9A76-3572FFF65F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771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255194" y="2415994"/>
            <a:ext cx="8628223" cy="12518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255194" y="2337517"/>
            <a:ext cx="0" cy="207025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1693231" y="2337517"/>
            <a:ext cx="0" cy="207025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3131268" y="2337517"/>
            <a:ext cx="0" cy="207025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4569305" y="2337517"/>
            <a:ext cx="0" cy="207025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6007342" y="2337517"/>
            <a:ext cx="0" cy="207025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7445379" y="2324999"/>
            <a:ext cx="0" cy="207025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67664" y="2068857"/>
            <a:ext cx="843425" cy="276999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Helvetica"/>
                <a:cs typeface="Helvetica"/>
              </a:rPr>
              <a:t>Spring 17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717972" y="2068857"/>
            <a:ext cx="646556" cy="276999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Helvetica"/>
                <a:cs typeface="Helvetica"/>
              </a:rPr>
              <a:t>Fall 18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78978" y="2068857"/>
            <a:ext cx="980031" cy="276999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Helvetica"/>
                <a:cs typeface="Helvetica"/>
              </a:rPr>
              <a:t>Summer 17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737750" y="2068857"/>
            <a:ext cx="843425" cy="276999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Helvetica"/>
                <a:cs typeface="Helvetica"/>
              </a:rPr>
              <a:t>Spring 18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557005" y="2068857"/>
            <a:ext cx="646556" cy="276999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Helvetica"/>
                <a:cs typeface="Helvetica"/>
              </a:rPr>
              <a:t>Fall 17</a:t>
            </a:r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8883417" y="2337517"/>
            <a:ext cx="0" cy="207025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148175" y="2068857"/>
            <a:ext cx="980031" cy="276999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Helvetica"/>
                <a:cs typeface="Helvetica"/>
              </a:rPr>
              <a:t>Summer 18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255194" y="2781952"/>
            <a:ext cx="5752148" cy="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872232" y="2822621"/>
            <a:ext cx="3220653" cy="276999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Helvetica"/>
                <a:cs typeface="Helvetica"/>
              </a:rPr>
              <a:t>Interim Director and Executive Committee</a:t>
            </a:r>
            <a:endParaRPr lang="en-US" sz="1200" dirty="0">
              <a:latin typeface="Helvetica"/>
              <a:cs typeface="Helvetica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41763" y="4555800"/>
            <a:ext cx="2616522" cy="1569660"/>
          </a:xfrm>
          <a:prstGeom prst="rect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 sz="1200">
                <a:latin typeface="Helvetica"/>
                <a:cs typeface="Helvetica"/>
              </a:defRPr>
            </a:lvl1pPr>
          </a:lstStyle>
          <a:p>
            <a:r>
              <a:rPr lang="en-US" b="1" u="sng" dirty="0"/>
              <a:t>Interim Executive Committee</a:t>
            </a:r>
          </a:p>
          <a:p>
            <a:endParaRPr lang="en-US" u="sng" dirty="0"/>
          </a:p>
          <a:p>
            <a:r>
              <a:rPr lang="en-US"/>
              <a:t>Jonathan </a:t>
            </a:r>
            <a:r>
              <a:rPr lang="en-US" dirty="0"/>
              <a:t>Walton (Interim Director)</a:t>
            </a:r>
          </a:p>
          <a:p>
            <a:r>
              <a:rPr lang="en-US"/>
              <a:t>Rebecca Grumet</a:t>
            </a:r>
            <a:endParaRPr lang="en-US" dirty="0"/>
          </a:p>
          <a:p>
            <a:r>
              <a:rPr lang="en-US"/>
              <a:t>Christoph </a:t>
            </a:r>
            <a:r>
              <a:rPr lang="en-US" dirty="0" err="1"/>
              <a:t>Benning</a:t>
            </a:r>
            <a:endParaRPr lang="en-US" dirty="0"/>
          </a:p>
          <a:p>
            <a:r>
              <a:rPr lang="en-US" dirty="0"/>
              <a:t>Dean DellaPenna</a:t>
            </a:r>
          </a:p>
          <a:p>
            <a:r>
              <a:rPr lang="en-US" dirty="0"/>
              <a:t>Katherine </a:t>
            </a:r>
            <a:r>
              <a:rPr lang="en-US" dirty="0" err="1"/>
              <a:t>Osteryoung</a:t>
            </a:r>
            <a:r>
              <a:rPr lang="en-US" dirty="0"/>
              <a:t> </a:t>
            </a:r>
          </a:p>
          <a:p>
            <a:r>
              <a:rPr lang="en-US" dirty="0"/>
              <a:t>Brad Day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14438" y="1330898"/>
            <a:ext cx="2368142" cy="646331"/>
          </a:xfrm>
          <a:prstGeom prst="rect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wrap="square" rtlCol="0">
            <a:spAutoFit/>
          </a:bodyPr>
          <a:lstStyle/>
          <a:p>
            <a:r>
              <a:rPr lang="en-US" sz="1200">
                <a:latin typeface="Helvetica"/>
                <a:cs typeface="Helvetica"/>
              </a:rPr>
              <a:t>By-laws </a:t>
            </a:r>
            <a:r>
              <a:rPr lang="en-US" sz="1200" dirty="0">
                <a:latin typeface="Helvetica"/>
                <a:cs typeface="Helvetica"/>
              </a:rPr>
              <a:t>draft completed, initial faculty membership established, MPS funding for Fall in place</a:t>
            </a:r>
          </a:p>
        </p:txBody>
      </p:sp>
      <p:cxnSp>
        <p:nvCxnSpPr>
          <p:cNvPr id="30" name="Straight Arrow Connector 29"/>
          <p:cNvCxnSpPr/>
          <p:nvPr/>
        </p:nvCxnSpPr>
        <p:spPr>
          <a:xfrm flipH="1">
            <a:off x="1690927" y="1996339"/>
            <a:ext cx="2304" cy="258645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31" idx="2"/>
          </p:cNvCxnSpPr>
          <p:nvPr/>
        </p:nvCxnSpPr>
        <p:spPr>
          <a:xfrm>
            <a:off x="3007970" y="1196118"/>
            <a:ext cx="131376" cy="1070534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1100940" y="734453"/>
            <a:ext cx="3814059" cy="461665"/>
          </a:xfrm>
          <a:prstGeom prst="rect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wrap="square" rtlCol="0">
            <a:spAutoFit/>
          </a:bodyPr>
          <a:lstStyle/>
          <a:p>
            <a:r>
              <a:rPr lang="en-US" sz="1200" dirty="0">
                <a:latin typeface="Helvetica"/>
                <a:cs typeface="Helvetica"/>
              </a:rPr>
              <a:t>MPS program starts, Website goes live, students of Fall 2017 class can apply/transfer into MPS program</a:t>
            </a:r>
          </a:p>
        </p:txBody>
      </p:sp>
      <p:cxnSp>
        <p:nvCxnSpPr>
          <p:cNvPr id="32" name="Straight Arrow Connector 31"/>
          <p:cNvCxnSpPr/>
          <p:nvPr/>
        </p:nvCxnSpPr>
        <p:spPr>
          <a:xfrm flipH="1">
            <a:off x="4576686" y="1996339"/>
            <a:ext cx="2304" cy="258645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3453810" y="1696500"/>
            <a:ext cx="2254927" cy="276999"/>
          </a:xfrm>
          <a:prstGeom prst="rect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wrap="square" rtlCol="0">
            <a:spAutoFit/>
          </a:bodyPr>
          <a:lstStyle/>
          <a:p>
            <a:r>
              <a:rPr lang="en-US" sz="1200" dirty="0">
                <a:latin typeface="Helvetica"/>
                <a:cs typeface="Helvetica"/>
              </a:rPr>
              <a:t>First de novo MPS recruitment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378242" y="1505357"/>
            <a:ext cx="2134273" cy="461665"/>
          </a:xfrm>
          <a:prstGeom prst="rect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wrap="square" rtlCol="0">
            <a:spAutoFit/>
          </a:bodyPr>
          <a:lstStyle/>
          <a:p>
            <a:r>
              <a:rPr lang="en-US" sz="1200" dirty="0">
                <a:latin typeface="Helvetica"/>
                <a:cs typeface="Helvetica"/>
              </a:rPr>
              <a:t>First de novo MPS recruited class starts program</a:t>
            </a:r>
          </a:p>
        </p:txBody>
      </p:sp>
      <p:cxnSp>
        <p:nvCxnSpPr>
          <p:cNvPr id="35" name="Straight Arrow Connector 34"/>
          <p:cNvCxnSpPr/>
          <p:nvPr/>
        </p:nvCxnSpPr>
        <p:spPr>
          <a:xfrm flipH="1">
            <a:off x="7443075" y="1996339"/>
            <a:ext cx="2304" cy="25864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H="1" flipV="1">
            <a:off x="1688623" y="3074748"/>
            <a:ext cx="2304" cy="29118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441763" y="3388018"/>
            <a:ext cx="2475763" cy="646331"/>
          </a:xfrm>
          <a:prstGeom prst="rect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wrap="square" rtlCol="0">
            <a:spAutoFit/>
          </a:bodyPr>
          <a:lstStyle/>
          <a:p>
            <a:r>
              <a:rPr lang="en-US" sz="1200" dirty="0">
                <a:latin typeface="Helvetica"/>
                <a:cs typeface="Helvetica"/>
              </a:rPr>
              <a:t>Election of 2 Exec committee members for 2 year terms, 2 interims rotate off (unless elected)</a:t>
            </a:r>
          </a:p>
        </p:txBody>
      </p:sp>
      <p:cxnSp>
        <p:nvCxnSpPr>
          <p:cNvPr id="40" name="Straight Arrow Connector 39"/>
          <p:cNvCxnSpPr/>
          <p:nvPr/>
        </p:nvCxnSpPr>
        <p:spPr>
          <a:xfrm flipH="1" flipV="1">
            <a:off x="5984610" y="3046454"/>
            <a:ext cx="2304" cy="29118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5986335" y="3355856"/>
            <a:ext cx="2899812" cy="830997"/>
          </a:xfrm>
          <a:prstGeom prst="rect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wrap="square" rtlCol="0">
            <a:spAutoFit/>
          </a:bodyPr>
          <a:lstStyle/>
          <a:p>
            <a:r>
              <a:rPr lang="en-US" sz="1200" dirty="0">
                <a:latin typeface="Helvetica"/>
                <a:cs typeface="Helvetica"/>
              </a:rPr>
              <a:t>Elected Director assumes control. Election of 2 more Exec committee members for 2 year terms, remaining interims rotate off (unless elected).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538158" y="3385452"/>
            <a:ext cx="2013719" cy="646331"/>
          </a:xfrm>
          <a:prstGeom prst="rect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wrap="square" rtlCol="0">
            <a:spAutoFit/>
          </a:bodyPr>
          <a:lstStyle/>
          <a:p>
            <a:r>
              <a:rPr lang="en-US" sz="1200" dirty="0">
                <a:latin typeface="Helvetica"/>
                <a:cs typeface="Helvetica"/>
              </a:rPr>
              <a:t>Program Director Elected. Overlaps with Interim Director until end of Spring</a:t>
            </a:r>
          </a:p>
        </p:txBody>
      </p:sp>
      <p:cxnSp>
        <p:nvCxnSpPr>
          <p:cNvPr id="45" name="Straight Arrow Connector 44"/>
          <p:cNvCxnSpPr/>
          <p:nvPr/>
        </p:nvCxnSpPr>
        <p:spPr>
          <a:xfrm>
            <a:off x="6003270" y="2795407"/>
            <a:ext cx="2880147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5967075" y="2811748"/>
            <a:ext cx="2980303" cy="276999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Helvetica"/>
                <a:cs typeface="Helvetica"/>
              </a:rPr>
              <a:t>Program run 100% by elected leadership</a:t>
            </a:r>
          </a:p>
        </p:txBody>
      </p:sp>
      <p:cxnSp>
        <p:nvCxnSpPr>
          <p:cNvPr id="51" name="Straight Arrow Connector 50"/>
          <p:cNvCxnSpPr/>
          <p:nvPr/>
        </p:nvCxnSpPr>
        <p:spPr>
          <a:xfrm>
            <a:off x="8846471" y="1193697"/>
            <a:ext cx="0" cy="107295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6319938" y="919119"/>
            <a:ext cx="2525498" cy="276999"/>
          </a:xfrm>
          <a:prstGeom prst="rect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wrap="square" rtlCol="0">
            <a:spAutoFit/>
          </a:bodyPr>
          <a:lstStyle/>
          <a:p>
            <a:r>
              <a:rPr lang="en-US" sz="1200" dirty="0">
                <a:latin typeface="Helvetica"/>
                <a:cs typeface="Helvetica"/>
              </a:rPr>
              <a:t>Second de novo MPS recruitment</a:t>
            </a:r>
          </a:p>
        </p:txBody>
      </p:sp>
      <p:cxnSp>
        <p:nvCxnSpPr>
          <p:cNvPr id="55" name="Straight Arrow Connector 54"/>
          <p:cNvCxnSpPr/>
          <p:nvPr/>
        </p:nvCxnSpPr>
        <p:spPr>
          <a:xfrm flipH="1" flipV="1">
            <a:off x="4578990" y="3081555"/>
            <a:ext cx="2304" cy="29118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411195" y="158750"/>
            <a:ext cx="7019870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b="1" u="sng">
                <a:latin typeface="Helvetica"/>
                <a:cs typeface="Helvetica"/>
              </a:rPr>
              <a:t>Establishment of the Molecular </a:t>
            </a:r>
            <a:r>
              <a:rPr lang="en-US" b="1" u="sng" dirty="0">
                <a:latin typeface="Helvetica"/>
                <a:cs typeface="Helvetica"/>
              </a:rPr>
              <a:t>Plant Sciences (MPS</a:t>
            </a:r>
            <a:r>
              <a:rPr lang="en-US" b="1" u="sng">
                <a:latin typeface="Helvetica"/>
                <a:cs typeface="Helvetica"/>
              </a:rPr>
              <a:t>) Program</a:t>
            </a:r>
            <a:endParaRPr lang="en-US" b="1" u="sng" dirty="0"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5212335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162</Words>
  <Application>Microsoft Office PowerPoint</Application>
  <PresentationFormat>On-screen Show (4:3)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Helvetica</vt:lpstr>
      <vt:lpstr>Office Theme</vt:lpstr>
      <vt:lpstr>PowerPoint Presentation</vt:lpstr>
    </vt:vector>
  </TitlesOfParts>
  <Company>Michigan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Dean DellaPenna</dc:creator>
  <cp:lastModifiedBy>Benning, Christoph</cp:lastModifiedBy>
  <cp:revision>17</cp:revision>
  <dcterms:created xsi:type="dcterms:W3CDTF">2017-01-20T23:05:09Z</dcterms:created>
  <dcterms:modified xsi:type="dcterms:W3CDTF">2026-05-07T13:21:14Z</dcterms:modified>
</cp:coreProperties>
</file>